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theme/themeOverride2.xml" ContentType="application/vnd.openxmlformats-officedocument.themeOverride+xml"/>
  <Override PartName="/ppt/notesSlides/notesSlide6.xml" ContentType="application/vnd.openxmlformats-officedocument.presentationml.notesSlide+xml"/>
  <Override PartName="/ppt/theme/themeOverride3.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heme/themeOverride4.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1"/>
  </p:notesMasterIdLst>
  <p:sldIdLst>
    <p:sldId id="256" r:id="rId2"/>
    <p:sldId id="259" r:id="rId3"/>
    <p:sldId id="276" r:id="rId4"/>
    <p:sldId id="261" r:id="rId5"/>
    <p:sldId id="305" r:id="rId6"/>
    <p:sldId id="262" r:id="rId7"/>
    <p:sldId id="307" r:id="rId8"/>
    <p:sldId id="278" r:id="rId9"/>
    <p:sldId id="280" r:id="rId10"/>
    <p:sldId id="275" r:id="rId11"/>
    <p:sldId id="309" r:id="rId12"/>
    <p:sldId id="310" r:id="rId13"/>
    <p:sldId id="308" r:id="rId14"/>
    <p:sldId id="306" r:id="rId15"/>
    <p:sldId id="260" r:id="rId16"/>
    <p:sldId id="274" r:id="rId17"/>
    <p:sldId id="311" r:id="rId18"/>
    <p:sldId id="263" r:id="rId19"/>
    <p:sldId id="312" r:id="rId20"/>
  </p:sldIdLst>
  <p:sldSz cx="9144000" cy="5143500" type="screen16x9"/>
  <p:notesSz cx="6858000" cy="9144000"/>
  <p:embeddedFontLst>
    <p:embeddedFont>
      <p:font typeface="Montserrat" panose="020B0604020202020204" charset="0"/>
      <p:regular r:id="rId22"/>
      <p:bold r:id="rId23"/>
      <p:italic r:id="rId24"/>
      <p:boldItalic r:id="rId25"/>
    </p:embeddedFont>
    <p:embeddedFont>
      <p:font typeface="Montserrat ExtraBold" panose="020B0604020202020204" charset="0"/>
      <p:bold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337CD39-8252-4D9B-AF61-302B2FDB378B}">
  <a:tblStyle styleId="{E337CD39-8252-4D9B-AF61-302B2FDB378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20" autoAdjust="0"/>
    <p:restoredTop sz="93383" autoAdjust="0"/>
  </p:normalViewPr>
  <p:slideViewPr>
    <p:cSldViewPr snapToGrid="0">
      <p:cViewPr varScale="1">
        <p:scale>
          <a:sx n="107" d="100"/>
          <a:sy n="107" d="100"/>
        </p:scale>
        <p:origin x="97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7f9262ee2f_0_26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7f9262ee2f_0_26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05293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06716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89734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9023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2902334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7f9262ee2f_0_26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4" name="Google Shape;1984;g7f9262ee2f_0_26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38572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f9262ee2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f9262ee2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9"/>
        <p:cNvGrpSpPr/>
        <p:nvPr/>
      </p:nvGrpSpPr>
      <p:grpSpPr>
        <a:xfrm>
          <a:off x="0" y="0"/>
          <a:ext cx="0" cy="0"/>
          <a:chOff x="0" y="0"/>
          <a:chExt cx="0" cy="0"/>
        </a:xfrm>
      </p:grpSpPr>
      <p:sp>
        <p:nvSpPr>
          <p:cNvPr id="2000" name="Google Shape;2000;g7f9262ee2f_0_26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1" name="Google Shape;2001;g7f9262ee2f_0_26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8228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6224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8"/>
        <p:cNvGrpSpPr/>
        <p:nvPr/>
      </p:nvGrpSpPr>
      <p:grpSpPr>
        <a:xfrm>
          <a:off x="0" y="0"/>
          <a:ext cx="0" cy="0"/>
          <a:chOff x="0" y="0"/>
          <a:chExt cx="0" cy="0"/>
        </a:xfrm>
      </p:grpSpPr>
      <p:sp>
        <p:nvSpPr>
          <p:cNvPr id="2049" name="Google Shape;2049;g7f9262ee2f_0_26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0" name="Google Shape;2050;g7f9262ee2f_0_26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5"/>
        <p:cNvGrpSpPr/>
        <p:nvPr/>
      </p:nvGrpSpPr>
      <p:grpSpPr>
        <a:xfrm>
          <a:off x="0" y="0"/>
          <a:ext cx="0" cy="0"/>
          <a:chOff x="0" y="0"/>
          <a:chExt cx="0" cy="0"/>
        </a:xfrm>
      </p:grpSpPr>
      <p:sp>
        <p:nvSpPr>
          <p:cNvPr id="2086" name="Google Shape;2086;g7f9262ee2f_0_26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7" name="Google Shape;2087;g7f9262ee2f_0_26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6"/>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3000" b="1">
                <a:solidFill>
                  <a:schemeClr val="lt1"/>
                </a:solidFill>
              </a:defRPr>
            </a:lvl1pPr>
            <a:lvl2pPr lvl="1" algn="ctr" rtl="0">
              <a:spcBef>
                <a:spcPts val="0"/>
              </a:spcBef>
              <a:spcAft>
                <a:spcPts val="0"/>
              </a:spcAft>
              <a:buClr>
                <a:schemeClr val="lt1"/>
              </a:buClr>
              <a:buSzPts val="3000"/>
              <a:buNone/>
              <a:defRPr sz="3000" b="1">
                <a:solidFill>
                  <a:schemeClr val="lt1"/>
                </a:solidFill>
              </a:defRPr>
            </a:lvl2pPr>
            <a:lvl3pPr lvl="2" algn="ctr" rtl="0">
              <a:spcBef>
                <a:spcPts val="0"/>
              </a:spcBef>
              <a:spcAft>
                <a:spcPts val="0"/>
              </a:spcAft>
              <a:buClr>
                <a:schemeClr val="lt1"/>
              </a:buClr>
              <a:buSzPts val="3000"/>
              <a:buNone/>
              <a:defRPr sz="3000" b="1">
                <a:solidFill>
                  <a:schemeClr val="lt1"/>
                </a:solidFill>
              </a:defRPr>
            </a:lvl3pPr>
            <a:lvl4pPr lvl="3" algn="ctr" rtl="0">
              <a:spcBef>
                <a:spcPts val="0"/>
              </a:spcBef>
              <a:spcAft>
                <a:spcPts val="0"/>
              </a:spcAft>
              <a:buClr>
                <a:schemeClr val="lt1"/>
              </a:buClr>
              <a:buSzPts val="3000"/>
              <a:buNone/>
              <a:defRPr sz="3000" b="1">
                <a:solidFill>
                  <a:schemeClr val="lt1"/>
                </a:solidFill>
              </a:defRPr>
            </a:lvl4pPr>
            <a:lvl5pPr lvl="4" algn="ctr" rtl="0">
              <a:spcBef>
                <a:spcPts val="0"/>
              </a:spcBef>
              <a:spcAft>
                <a:spcPts val="0"/>
              </a:spcAft>
              <a:buClr>
                <a:schemeClr val="lt1"/>
              </a:buClr>
              <a:buSzPts val="3000"/>
              <a:buNone/>
              <a:defRPr sz="3000" b="1">
                <a:solidFill>
                  <a:schemeClr val="lt1"/>
                </a:solidFill>
              </a:defRPr>
            </a:lvl5pPr>
            <a:lvl6pPr lvl="5" algn="ctr" rtl="0">
              <a:spcBef>
                <a:spcPts val="0"/>
              </a:spcBef>
              <a:spcAft>
                <a:spcPts val="0"/>
              </a:spcAft>
              <a:buClr>
                <a:schemeClr val="lt1"/>
              </a:buClr>
              <a:buSzPts val="3000"/>
              <a:buNone/>
              <a:defRPr sz="3000" b="1">
                <a:solidFill>
                  <a:schemeClr val="lt1"/>
                </a:solidFill>
              </a:defRPr>
            </a:lvl6pPr>
            <a:lvl7pPr lvl="6" algn="ctr" rtl="0">
              <a:spcBef>
                <a:spcPts val="0"/>
              </a:spcBef>
              <a:spcAft>
                <a:spcPts val="0"/>
              </a:spcAft>
              <a:buClr>
                <a:schemeClr val="lt1"/>
              </a:buClr>
              <a:buSzPts val="3000"/>
              <a:buNone/>
              <a:defRPr sz="3000" b="1">
                <a:solidFill>
                  <a:schemeClr val="lt1"/>
                </a:solidFill>
              </a:defRPr>
            </a:lvl7pPr>
            <a:lvl8pPr lvl="7" algn="ctr" rtl="0">
              <a:spcBef>
                <a:spcPts val="0"/>
              </a:spcBef>
              <a:spcAft>
                <a:spcPts val="0"/>
              </a:spcAft>
              <a:buClr>
                <a:schemeClr val="lt1"/>
              </a:buClr>
              <a:buSzPts val="3000"/>
              <a:buNone/>
              <a:defRPr sz="3000" b="1">
                <a:solidFill>
                  <a:schemeClr val="lt1"/>
                </a:solidFill>
              </a:defRPr>
            </a:lvl8pPr>
            <a:lvl9pPr lvl="8" algn="ctr" rtl="0">
              <a:spcBef>
                <a:spcPts val="0"/>
              </a:spcBef>
              <a:spcAft>
                <a:spcPts val="0"/>
              </a:spcAft>
              <a:buClr>
                <a:schemeClr val="lt1"/>
              </a:buClr>
              <a:buSzPts val="3000"/>
              <a:buNone/>
              <a:defRPr sz="3000" b="1">
                <a:solidFill>
                  <a:schemeClr val="lt1"/>
                </a:solidFill>
              </a:defRPr>
            </a:lvl9pPr>
          </a:lstStyle>
          <a:p>
            <a:endParaRPr/>
          </a:p>
        </p:txBody>
      </p:sp>
      <p:sp>
        <p:nvSpPr>
          <p:cNvPr id="59" name="Google Shape;59;p16"/>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wo Lists">
  <p:cSld name="SECTION_TITLE_AND_DESCRIPTION_1_3">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24"/>
          <p:cNvSpPr txBox="1">
            <a:spLocks noGrp="1"/>
          </p:cNvSpPr>
          <p:nvPr>
            <p:ph type="title"/>
          </p:nvPr>
        </p:nvSpPr>
        <p:spPr>
          <a:xfrm>
            <a:off x="938500" y="445025"/>
            <a:ext cx="4964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87" name="Google Shape;87;p24"/>
          <p:cNvSpPr txBox="1">
            <a:spLocks noGrp="1"/>
          </p:cNvSpPr>
          <p:nvPr>
            <p:ph type="body" idx="1"/>
          </p:nvPr>
        </p:nvSpPr>
        <p:spPr>
          <a:xfrm>
            <a:off x="1067241"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8" name="Google Shape;88;p24"/>
          <p:cNvSpPr txBox="1">
            <a:spLocks noGrp="1"/>
          </p:cNvSpPr>
          <p:nvPr>
            <p:ph type="body" idx="2"/>
          </p:nvPr>
        </p:nvSpPr>
        <p:spPr>
          <a:xfrm>
            <a:off x="4673852"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4"/>
          <p:cNvSpPr txBox="1">
            <a:spLocks noGrp="1"/>
          </p:cNvSpPr>
          <p:nvPr>
            <p:ph type="title" idx="3"/>
          </p:nvPr>
        </p:nvSpPr>
        <p:spPr>
          <a:xfrm>
            <a:off x="12134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90" name="Google Shape;90;p24"/>
          <p:cNvSpPr txBox="1">
            <a:spLocks noGrp="1"/>
          </p:cNvSpPr>
          <p:nvPr>
            <p:ph type="title" idx="4"/>
          </p:nvPr>
        </p:nvSpPr>
        <p:spPr>
          <a:xfrm>
            <a:off x="48200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Four Columns">
  <p:cSld name="TITLE_1_1_2">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2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93" name="Google Shape;93;p25"/>
          <p:cNvSpPr txBox="1">
            <a:spLocks noGrp="1"/>
          </p:cNvSpPr>
          <p:nvPr>
            <p:ph type="title" idx="2"/>
          </p:nvPr>
        </p:nvSpPr>
        <p:spPr>
          <a:xfrm>
            <a:off x="898386"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4" name="Google Shape;94;p25"/>
          <p:cNvSpPr txBox="1">
            <a:spLocks noGrp="1"/>
          </p:cNvSpPr>
          <p:nvPr>
            <p:ph type="subTitle" idx="1"/>
          </p:nvPr>
        </p:nvSpPr>
        <p:spPr>
          <a:xfrm>
            <a:off x="898389"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5" name="Google Shape;95;p25"/>
          <p:cNvSpPr txBox="1">
            <a:spLocks noGrp="1"/>
          </p:cNvSpPr>
          <p:nvPr>
            <p:ph type="title" idx="3"/>
          </p:nvPr>
        </p:nvSpPr>
        <p:spPr>
          <a:xfrm>
            <a:off x="2790261"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6" name="Google Shape;96;p25"/>
          <p:cNvSpPr txBox="1">
            <a:spLocks noGrp="1"/>
          </p:cNvSpPr>
          <p:nvPr>
            <p:ph type="subTitle" idx="4"/>
          </p:nvPr>
        </p:nvSpPr>
        <p:spPr>
          <a:xfrm>
            <a:off x="2790264"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7" name="Google Shape;97;p25"/>
          <p:cNvSpPr txBox="1">
            <a:spLocks noGrp="1"/>
          </p:cNvSpPr>
          <p:nvPr>
            <p:ph type="title" idx="5"/>
          </p:nvPr>
        </p:nvSpPr>
        <p:spPr>
          <a:xfrm>
            <a:off x="4682136"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8" name="Google Shape;98;p25"/>
          <p:cNvSpPr txBox="1">
            <a:spLocks noGrp="1"/>
          </p:cNvSpPr>
          <p:nvPr>
            <p:ph type="subTitle" idx="6"/>
          </p:nvPr>
        </p:nvSpPr>
        <p:spPr>
          <a:xfrm>
            <a:off x="4682139"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9" name="Google Shape;99;p25"/>
          <p:cNvSpPr txBox="1">
            <a:spLocks noGrp="1"/>
          </p:cNvSpPr>
          <p:nvPr>
            <p:ph type="title" idx="7"/>
          </p:nvPr>
        </p:nvSpPr>
        <p:spPr>
          <a:xfrm>
            <a:off x="6574011"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00" name="Google Shape;100;p25"/>
          <p:cNvSpPr txBox="1">
            <a:spLocks noGrp="1"/>
          </p:cNvSpPr>
          <p:nvPr>
            <p:ph type="subTitle" idx="8"/>
          </p:nvPr>
        </p:nvSpPr>
        <p:spPr>
          <a:xfrm>
            <a:off x="6574014"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title" idx="2" hasCustomPrompt="1"/>
          </p:nvPr>
        </p:nvSpPr>
        <p:spPr>
          <a:xfrm>
            <a:off x="1048270" y="3287500"/>
            <a:ext cx="2412900" cy="931500"/>
          </a:xfrm>
          <a:prstGeom prst="rect">
            <a:avLst/>
          </a:prstGeom>
          <a:effectLst>
            <a:outerShdw blurRad="114300" dist="28575" dir="6360000" algn="bl" rotWithShape="0">
              <a:schemeClr val="accent1">
                <a:alpha val="50000"/>
              </a:schemeClr>
            </a:outerShdw>
          </a:effectLst>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5337175" y="1297125"/>
            <a:ext cx="2837400" cy="1252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 name="Google Shape;26;p7"/>
          <p:cNvSpPr txBox="1">
            <a:spLocks noGrp="1"/>
          </p:cNvSpPr>
          <p:nvPr>
            <p:ph type="body" idx="1"/>
          </p:nvPr>
        </p:nvSpPr>
        <p:spPr>
          <a:xfrm>
            <a:off x="5337175" y="2593875"/>
            <a:ext cx="2837400" cy="1252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lt1"/>
              </a:buClr>
              <a:buSzPts val="1600"/>
              <a:buChar char="●"/>
              <a:defRPr sz="1600">
                <a:solidFill>
                  <a:schemeClr val="lt1"/>
                </a:solidFill>
              </a:defRPr>
            </a:lvl1pPr>
            <a:lvl2pPr marL="914400" lvl="1" indent="-330200" rtl="0">
              <a:spcBef>
                <a:spcPts val="1600"/>
              </a:spcBef>
              <a:spcAft>
                <a:spcPts val="0"/>
              </a:spcAft>
              <a:buClr>
                <a:schemeClr val="lt1"/>
              </a:buClr>
              <a:buSzPts val="1600"/>
              <a:buChar char="○"/>
              <a:defRPr sz="1600">
                <a:solidFill>
                  <a:schemeClr val="lt1"/>
                </a:solidFill>
              </a:defRPr>
            </a:lvl2pPr>
            <a:lvl3pPr marL="1371600" lvl="2" indent="-330200" rtl="0">
              <a:spcBef>
                <a:spcPts val="1600"/>
              </a:spcBef>
              <a:spcAft>
                <a:spcPts val="0"/>
              </a:spcAft>
              <a:buClr>
                <a:schemeClr val="lt1"/>
              </a:buClr>
              <a:buSzPts val="1600"/>
              <a:buChar char="■"/>
              <a:defRPr sz="1600">
                <a:solidFill>
                  <a:schemeClr val="lt1"/>
                </a:solidFill>
              </a:defRPr>
            </a:lvl3pPr>
            <a:lvl4pPr marL="1828800" lvl="3" indent="-330200" rtl="0">
              <a:spcBef>
                <a:spcPts val="1600"/>
              </a:spcBef>
              <a:spcAft>
                <a:spcPts val="0"/>
              </a:spcAft>
              <a:buClr>
                <a:schemeClr val="lt1"/>
              </a:buClr>
              <a:buSzPts val="1600"/>
              <a:buChar char="●"/>
              <a:defRPr sz="1600">
                <a:solidFill>
                  <a:schemeClr val="lt1"/>
                </a:solidFill>
              </a:defRPr>
            </a:lvl4pPr>
            <a:lvl5pPr marL="2286000" lvl="4" indent="-330200" rtl="0">
              <a:spcBef>
                <a:spcPts val="1600"/>
              </a:spcBef>
              <a:spcAft>
                <a:spcPts val="0"/>
              </a:spcAft>
              <a:buClr>
                <a:schemeClr val="lt1"/>
              </a:buClr>
              <a:buSzPts val="1600"/>
              <a:buChar char="○"/>
              <a:defRPr sz="1600">
                <a:solidFill>
                  <a:schemeClr val="lt1"/>
                </a:solidFill>
              </a:defRPr>
            </a:lvl5pPr>
            <a:lvl6pPr marL="2743200" lvl="5" indent="-330200" rtl="0">
              <a:spcBef>
                <a:spcPts val="1600"/>
              </a:spcBef>
              <a:spcAft>
                <a:spcPts val="0"/>
              </a:spcAft>
              <a:buClr>
                <a:schemeClr val="lt1"/>
              </a:buClr>
              <a:buSzPts val="1600"/>
              <a:buChar char="■"/>
              <a:defRPr sz="1600">
                <a:solidFill>
                  <a:schemeClr val="lt1"/>
                </a:solidFill>
              </a:defRPr>
            </a:lvl6pPr>
            <a:lvl7pPr marL="3200400" lvl="6" indent="-330200" rtl="0">
              <a:spcBef>
                <a:spcPts val="1600"/>
              </a:spcBef>
              <a:spcAft>
                <a:spcPts val="0"/>
              </a:spcAft>
              <a:buClr>
                <a:schemeClr val="lt1"/>
              </a:buClr>
              <a:buSzPts val="1600"/>
              <a:buChar char="●"/>
              <a:defRPr sz="1600">
                <a:solidFill>
                  <a:schemeClr val="lt1"/>
                </a:solidFill>
              </a:defRPr>
            </a:lvl7pPr>
            <a:lvl8pPr marL="3657600" lvl="7" indent="-330200" rtl="0">
              <a:spcBef>
                <a:spcPts val="1600"/>
              </a:spcBef>
              <a:spcAft>
                <a:spcPts val="0"/>
              </a:spcAft>
              <a:buClr>
                <a:schemeClr val="lt1"/>
              </a:buClr>
              <a:buSzPts val="1600"/>
              <a:buChar char="○"/>
              <a:defRPr sz="1600">
                <a:solidFill>
                  <a:schemeClr val="lt1"/>
                </a:solidFill>
              </a:defRPr>
            </a:lvl8pPr>
            <a:lvl9pPr marL="4114800" lvl="8" indent="-330200" rtl="0">
              <a:spcBef>
                <a:spcPts val="1600"/>
              </a:spcBef>
              <a:spcAft>
                <a:spcPts val="1600"/>
              </a:spcAft>
              <a:buClr>
                <a:schemeClr val="lt1"/>
              </a:buClr>
              <a:buSzPts val="1600"/>
              <a:buChar char="■"/>
              <a:defRPr sz="1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subTitle" idx="1"/>
          </p:nvPr>
        </p:nvSpPr>
        <p:spPr>
          <a:xfrm>
            <a:off x="938500" y="1769575"/>
            <a:ext cx="28716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33" name="Google Shape;33;p9"/>
          <p:cNvSpPr txBox="1">
            <a:spLocks noGrp="1"/>
          </p:cNvSpPr>
          <p:nvPr>
            <p:ph type="body" idx="2"/>
          </p:nvPr>
        </p:nvSpPr>
        <p:spPr>
          <a:xfrm>
            <a:off x="4703375" y="909600"/>
            <a:ext cx="3468900" cy="3324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34" name="Google Shape;34;p9"/>
          <p:cNvSpPr txBox="1">
            <a:spLocks noGrp="1"/>
          </p:cNvSpPr>
          <p:nvPr>
            <p:ph type="title"/>
          </p:nvPr>
        </p:nvSpPr>
        <p:spPr>
          <a:xfrm>
            <a:off x="938500" y="445025"/>
            <a:ext cx="32238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Google Shape;38;p11"/>
          <p:cNvSpPr txBox="1">
            <a:spLocks noGrp="1"/>
          </p:cNvSpPr>
          <p:nvPr>
            <p:ph type="title" hasCustomPrompt="1"/>
          </p:nvPr>
        </p:nvSpPr>
        <p:spPr>
          <a:xfrm>
            <a:off x="1920750" y="1634425"/>
            <a:ext cx="5302500" cy="1116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a:spLocks noGrp="1"/>
          </p:cNvSpPr>
          <p:nvPr>
            <p:ph type="body" idx="1"/>
          </p:nvPr>
        </p:nvSpPr>
        <p:spPr>
          <a:xfrm>
            <a:off x="2786550" y="3094475"/>
            <a:ext cx="3570900" cy="5670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defRPr>
            </a:lvl1pPr>
            <a:lvl2pPr marL="914400" lvl="1" indent="-342900" algn="ctr">
              <a:spcBef>
                <a:spcPts val="1600"/>
              </a:spcBef>
              <a:spcAft>
                <a:spcPts val="0"/>
              </a:spcAft>
              <a:buClr>
                <a:schemeClr val="accent1"/>
              </a:buClr>
              <a:buSzPts val="1800"/>
              <a:buChar char="○"/>
              <a:defRPr sz="1800">
                <a:solidFill>
                  <a:schemeClr val="accent1"/>
                </a:solidFill>
              </a:defRPr>
            </a:lvl2pPr>
            <a:lvl3pPr marL="1371600" lvl="2" indent="-342900" algn="ctr">
              <a:spcBef>
                <a:spcPts val="1600"/>
              </a:spcBef>
              <a:spcAft>
                <a:spcPts val="0"/>
              </a:spcAft>
              <a:buClr>
                <a:schemeClr val="accent1"/>
              </a:buClr>
              <a:buSzPts val="1800"/>
              <a:buChar char="■"/>
              <a:defRPr sz="1800">
                <a:solidFill>
                  <a:schemeClr val="accent1"/>
                </a:solidFill>
              </a:defRPr>
            </a:lvl3pPr>
            <a:lvl4pPr marL="1828800" lvl="3" indent="-342900" algn="ctr">
              <a:spcBef>
                <a:spcPts val="1600"/>
              </a:spcBef>
              <a:spcAft>
                <a:spcPts val="0"/>
              </a:spcAft>
              <a:buClr>
                <a:schemeClr val="accent1"/>
              </a:buClr>
              <a:buSzPts val="1800"/>
              <a:buChar char="●"/>
              <a:defRPr sz="1800">
                <a:solidFill>
                  <a:schemeClr val="accent1"/>
                </a:solidFill>
              </a:defRPr>
            </a:lvl4pPr>
            <a:lvl5pPr marL="2286000" lvl="4" indent="-342900" algn="ctr">
              <a:spcBef>
                <a:spcPts val="1600"/>
              </a:spcBef>
              <a:spcAft>
                <a:spcPts val="0"/>
              </a:spcAft>
              <a:buClr>
                <a:schemeClr val="accent1"/>
              </a:buClr>
              <a:buSzPts val="1800"/>
              <a:buChar char="○"/>
              <a:defRPr sz="1800">
                <a:solidFill>
                  <a:schemeClr val="accent1"/>
                </a:solidFill>
              </a:defRPr>
            </a:lvl5pPr>
            <a:lvl6pPr marL="2743200" lvl="5" indent="-342900" algn="ctr">
              <a:spcBef>
                <a:spcPts val="1600"/>
              </a:spcBef>
              <a:spcAft>
                <a:spcPts val="0"/>
              </a:spcAft>
              <a:buClr>
                <a:schemeClr val="accent1"/>
              </a:buClr>
              <a:buSzPts val="1800"/>
              <a:buChar char="■"/>
              <a:defRPr sz="1800">
                <a:solidFill>
                  <a:schemeClr val="accent1"/>
                </a:solidFill>
              </a:defRPr>
            </a:lvl6pPr>
            <a:lvl7pPr marL="3200400" lvl="6" indent="-342900" algn="ctr">
              <a:spcBef>
                <a:spcPts val="1600"/>
              </a:spcBef>
              <a:spcAft>
                <a:spcPts val="0"/>
              </a:spcAft>
              <a:buClr>
                <a:schemeClr val="accent1"/>
              </a:buClr>
              <a:buSzPts val="1800"/>
              <a:buChar char="●"/>
              <a:defRPr sz="1800">
                <a:solidFill>
                  <a:schemeClr val="accent1"/>
                </a:solidFill>
              </a:defRPr>
            </a:lvl7pPr>
            <a:lvl8pPr marL="3657600" lvl="7" indent="-342900" algn="ctr">
              <a:spcBef>
                <a:spcPts val="1600"/>
              </a:spcBef>
              <a:spcAft>
                <a:spcPts val="0"/>
              </a:spcAft>
              <a:buClr>
                <a:schemeClr val="accent1"/>
              </a:buClr>
              <a:buSzPts val="1800"/>
              <a:buChar char="○"/>
              <a:defRPr sz="1800">
                <a:solidFill>
                  <a:schemeClr val="accent1"/>
                </a:solidFill>
              </a:defRPr>
            </a:lvl8pPr>
            <a:lvl9pPr marL="4114800" lvl="8" indent="-342900" algn="ctr">
              <a:spcBef>
                <a:spcPts val="1600"/>
              </a:spcBef>
              <a:spcAft>
                <a:spcPts val="1600"/>
              </a:spcAft>
              <a:buClr>
                <a:schemeClr val="accent1"/>
              </a:buClr>
              <a:buSzPts val="1800"/>
              <a:buChar char="■"/>
              <a:defRPr sz="1800">
                <a:solidFill>
                  <a:schemeClr val="accen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7" r:id="rId8"/>
    <p:sldLayoutId id="2147483658" r:id="rId9"/>
    <p:sldLayoutId id="2147483661" r:id="rId10"/>
    <p:sldLayoutId id="2147483662" r:id="rId11"/>
    <p:sldLayoutId id="2147483663" r:id="rId12"/>
    <p:sldLayoutId id="2147483670" r:id="rId13"/>
    <p:sldLayoutId id="214748367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6.xml"/><Relationship Id="rId1" Type="http://schemas.openxmlformats.org/officeDocument/2006/relationships/themeOverride" Target="../theme/themeOverride4.xml"/><Relationship Id="rId6" Type="http://schemas.openxmlformats.org/officeDocument/2006/relationships/hyperlink" Target="mailto:guneetsinghtalwar@gmail.com" TargetMode="External"/><Relationship Id="rId5" Type="http://schemas.openxmlformats.org/officeDocument/2006/relationships/hyperlink" Target="mailto:dhruvgarg01@gmail.com" TargetMode="External"/><Relationship Id="rId4" Type="http://schemas.openxmlformats.org/officeDocument/2006/relationships/hyperlink" Target="mailto:adityaupadhyay1912@gmail.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0.xml"/><Relationship Id="rId1" Type="http://schemas.openxmlformats.org/officeDocument/2006/relationships/themeOverride" Target="../theme/themeOverride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hemeOverride" Target="../theme/themeOverride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hemeOverride" Target="../theme/themeOverride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2175900" y="1950100"/>
            <a:ext cx="479220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5000" dirty="0"/>
              <a:t>Financely</a:t>
            </a:r>
            <a:endParaRPr sz="5000" dirty="0"/>
          </a:p>
        </p:txBody>
      </p:sp>
      <p:sp>
        <p:nvSpPr>
          <p:cNvPr id="164" name="Google Shape;164;p38"/>
          <p:cNvSpPr txBox="1">
            <a:spLocks noGrp="1"/>
          </p:cNvSpPr>
          <p:nvPr>
            <p:ph type="ctrTitle"/>
          </p:nvPr>
        </p:nvSpPr>
        <p:spPr>
          <a:xfrm>
            <a:off x="2856712" y="3302740"/>
            <a:ext cx="3430575"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t>A Financial Adviser and Portfolio Management System</a:t>
            </a:r>
          </a:p>
        </p:txBody>
      </p:sp>
      <p:cxnSp>
        <p:nvCxnSpPr>
          <p:cNvPr id="165" name="Google Shape;165;p38"/>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sp>
        <p:nvSpPr>
          <p:cNvPr id="1993" name="Google Shape;1993;p57"/>
          <p:cNvSpPr txBox="1">
            <a:spLocks noGrp="1"/>
          </p:cNvSpPr>
          <p:nvPr>
            <p:ph type="title"/>
          </p:nvPr>
        </p:nvSpPr>
        <p:spPr>
          <a:xfrm>
            <a:off x="952788" y="716491"/>
            <a:ext cx="496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Frameworks and APIs used</a:t>
            </a:r>
            <a:endParaRPr dirty="0"/>
          </a:p>
        </p:txBody>
      </p:sp>
      <p:sp>
        <p:nvSpPr>
          <p:cNvPr id="1994" name="Google Shape;1994;p57"/>
          <p:cNvSpPr txBox="1">
            <a:spLocks noGrp="1"/>
          </p:cNvSpPr>
          <p:nvPr>
            <p:ph type="body" idx="1"/>
          </p:nvPr>
        </p:nvSpPr>
        <p:spPr>
          <a:xfrm>
            <a:off x="1067241" y="2651775"/>
            <a:ext cx="3258900" cy="1563038"/>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sz="1600" dirty="0"/>
              <a:t>Django</a:t>
            </a:r>
          </a:p>
          <a:p>
            <a:pPr marL="457200" lvl="0" indent="-317500" algn="l" rtl="0">
              <a:spcBef>
                <a:spcPts val="0"/>
              </a:spcBef>
              <a:spcAft>
                <a:spcPts val="0"/>
              </a:spcAft>
              <a:buSzPts val="1400"/>
              <a:buChar char="●"/>
            </a:pPr>
            <a:r>
              <a:rPr lang="en-US" sz="1600" dirty="0"/>
              <a:t>Pytorch</a:t>
            </a:r>
          </a:p>
          <a:p>
            <a:pPr marL="457200" lvl="0" indent="-317500" algn="l" rtl="0">
              <a:spcBef>
                <a:spcPts val="0"/>
              </a:spcBef>
              <a:spcAft>
                <a:spcPts val="0"/>
              </a:spcAft>
              <a:buSzPts val="1400"/>
              <a:buChar char="●"/>
            </a:pPr>
            <a:r>
              <a:rPr lang="en-US" sz="1600" dirty="0"/>
              <a:t>Facebook Prophet</a:t>
            </a:r>
          </a:p>
          <a:p>
            <a:pPr marL="457200" lvl="0" indent="-317500" algn="l" rtl="0">
              <a:spcBef>
                <a:spcPts val="0"/>
              </a:spcBef>
              <a:spcAft>
                <a:spcPts val="0"/>
              </a:spcAft>
              <a:buSzPts val="1400"/>
              <a:buChar char="●"/>
            </a:pPr>
            <a:r>
              <a:rPr lang="en-US" sz="1600" dirty="0"/>
              <a:t>Anychart</a:t>
            </a:r>
          </a:p>
          <a:p>
            <a:pPr marL="457200" lvl="0" indent="-317500" algn="l" rtl="0">
              <a:spcBef>
                <a:spcPts val="0"/>
              </a:spcBef>
              <a:spcAft>
                <a:spcPts val="0"/>
              </a:spcAft>
              <a:buSzPts val="1400"/>
              <a:buChar char="●"/>
            </a:pPr>
            <a:r>
              <a:rPr lang="en-US" sz="1600" dirty="0"/>
              <a:t>chartJS</a:t>
            </a:r>
            <a:endParaRPr sz="1600" dirty="0"/>
          </a:p>
        </p:txBody>
      </p:sp>
      <p:sp>
        <p:nvSpPr>
          <p:cNvPr id="1995" name="Google Shape;1995;p57"/>
          <p:cNvSpPr txBox="1">
            <a:spLocks noGrp="1"/>
          </p:cNvSpPr>
          <p:nvPr>
            <p:ph type="body" idx="2"/>
          </p:nvPr>
        </p:nvSpPr>
        <p:spPr>
          <a:xfrm>
            <a:off x="4673851" y="2651775"/>
            <a:ext cx="3648617" cy="1563038"/>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sz="1600" dirty="0"/>
              <a:t>yfinance – To obtain real-time quotes and company financials.</a:t>
            </a:r>
          </a:p>
          <a:p>
            <a:pPr marL="457200" lvl="0" indent="-317500" algn="l" rtl="0">
              <a:spcBef>
                <a:spcPts val="0"/>
              </a:spcBef>
              <a:spcAft>
                <a:spcPts val="0"/>
              </a:spcAft>
              <a:buSzPts val="1400"/>
              <a:buChar char="●"/>
            </a:pPr>
            <a:r>
              <a:rPr lang="en-US" sz="1600" dirty="0"/>
              <a:t>newsapi.org – To obtain news.</a:t>
            </a:r>
          </a:p>
          <a:p>
            <a:pPr marL="457200" lvl="0" indent="-317500" algn="l" rtl="0">
              <a:spcBef>
                <a:spcPts val="0"/>
              </a:spcBef>
              <a:spcAft>
                <a:spcPts val="0"/>
              </a:spcAft>
              <a:buSzPts val="1400"/>
              <a:buChar char="●"/>
            </a:pPr>
            <a:r>
              <a:rPr lang="en-US" sz="1600" dirty="0"/>
              <a:t>financialmodelingprep.com - To obtain sector performance.</a:t>
            </a:r>
            <a:endParaRPr sz="1600" dirty="0"/>
          </a:p>
        </p:txBody>
      </p:sp>
      <p:sp>
        <p:nvSpPr>
          <p:cNvPr id="1996" name="Google Shape;1996;p57"/>
          <p:cNvSpPr txBox="1">
            <a:spLocks noGrp="1"/>
          </p:cNvSpPr>
          <p:nvPr>
            <p:ph type="title" idx="3"/>
          </p:nvPr>
        </p:nvSpPr>
        <p:spPr>
          <a:xfrm>
            <a:off x="1213499" y="1955125"/>
            <a:ext cx="3258900" cy="5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Frameworks</a:t>
            </a:r>
            <a:endParaRPr dirty="0"/>
          </a:p>
        </p:txBody>
      </p:sp>
      <p:sp>
        <p:nvSpPr>
          <p:cNvPr id="1997" name="Google Shape;1997;p57"/>
          <p:cNvSpPr txBox="1">
            <a:spLocks noGrp="1"/>
          </p:cNvSpPr>
          <p:nvPr>
            <p:ph type="title" idx="4"/>
          </p:nvPr>
        </p:nvSpPr>
        <p:spPr>
          <a:xfrm>
            <a:off x="4820099" y="1955125"/>
            <a:ext cx="3258900" cy="5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APIs</a:t>
            </a:r>
            <a:endParaRPr dirty="0"/>
          </a:p>
        </p:txBody>
      </p:sp>
      <p:cxnSp>
        <p:nvCxnSpPr>
          <p:cNvPr id="1998" name="Google Shape;1998;p57"/>
          <p:cNvCxnSpPr/>
          <p:nvPr/>
        </p:nvCxnSpPr>
        <p:spPr>
          <a:xfrm>
            <a:off x="1040488" y="685488"/>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2670" y="3177750"/>
            <a:ext cx="3068700" cy="10412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Novelty</a:t>
            </a:r>
            <a:endParaRPr sz="4000"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25794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571999" y="385119"/>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Novelty</a:t>
            </a:r>
            <a:endParaRPr sz="4000" dirty="0"/>
          </a:p>
        </p:txBody>
      </p:sp>
      <p:sp>
        <p:nvSpPr>
          <p:cNvPr id="195" name="Google Shape;195;p41"/>
          <p:cNvSpPr txBox="1">
            <a:spLocks noGrp="1"/>
          </p:cNvSpPr>
          <p:nvPr>
            <p:ph type="subTitle" idx="1"/>
          </p:nvPr>
        </p:nvSpPr>
        <p:spPr>
          <a:xfrm>
            <a:off x="4176233" y="1092111"/>
            <a:ext cx="4448831"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Most existing services in this field such as Moneycontrol and Edelweiss offer all the</a:t>
            </a:r>
          </a:p>
          <a:p>
            <a:pPr marL="0" lvl="0" indent="0" algn="ctr" rtl="0">
              <a:spcBef>
                <a:spcPts val="0"/>
              </a:spcBef>
              <a:spcAft>
                <a:spcPts val="0"/>
              </a:spcAft>
              <a:buNone/>
            </a:pPr>
            <a:r>
              <a:rPr lang="en-US" sz="1600" dirty="0"/>
              <a:t>data and analysis in an exceedingly complex fashion. An immense knowledge</a:t>
            </a:r>
          </a:p>
          <a:p>
            <a:pPr marL="0" lvl="0" indent="0" algn="ctr" rtl="0">
              <a:spcBef>
                <a:spcPts val="0"/>
              </a:spcBef>
              <a:spcAft>
                <a:spcPts val="0"/>
              </a:spcAft>
              <a:buNone/>
            </a:pPr>
            <a:r>
              <a:rPr lang="en-US" sz="1600" dirty="0"/>
              <a:t>of financials and algorithmic trading are required to make sense of all the data. Whereas Financely offers all analysis in a simple and comprehensible format</a:t>
            </a:r>
          </a:p>
          <a:p>
            <a:pPr marL="0" lvl="0" indent="0" algn="ctr" rtl="0">
              <a:spcBef>
                <a:spcPts val="0"/>
              </a:spcBef>
              <a:spcAft>
                <a:spcPts val="0"/>
              </a:spcAft>
              <a:buNone/>
            </a:pPr>
            <a:r>
              <a:rPr lang="en-US" sz="1600" dirty="0"/>
              <a:t>along with easily understandable explanations. Financely also has the advantage of using AI to analyze the data and make recommendations. So the user has no need to analyze the data themselves.</a:t>
            </a:r>
            <a:endParaRPr sz="1600" dirty="0"/>
          </a:p>
        </p:txBody>
      </p:sp>
    </p:spTree>
    <p:extLst>
      <p:ext uri="{BB962C8B-B14F-4D97-AF65-F5344CB8AC3E}">
        <p14:creationId xmlns:p14="http://schemas.microsoft.com/office/powerpoint/2010/main" val="362184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2670" y="3177750"/>
            <a:ext cx="3068700" cy="10412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Target</a:t>
            </a:r>
            <a:endParaRPr sz="4000"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8340231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572000" y="1128069"/>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Target</a:t>
            </a:r>
            <a:endParaRPr sz="4000" dirty="0"/>
          </a:p>
        </p:txBody>
      </p:sp>
      <p:sp>
        <p:nvSpPr>
          <p:cNvPr id="195" name="Google Shape;195;p41"/>
          <p:cNvSpPr txBox="1">
            <a:spLocks noGrp="1"/>
          </p:cNvSpPr>
          <p:nvPr>
            <p:ph type="subTitle" idx="1"/>
          </p:nvPr>
        </p:nvSpPr>
        <p:spPr>
          <a:xfrm>
            <a:off x="4176234" y="1992224"/>
            <a:ext cx="4448831"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As a result of the pandemic many houses have lost their sources of income. We aim to make trading stocks, derivatives and securities easier for them by simplifying the complex and technical aspects in an effort the make them financially independent, while also making sure they make the right choices in a volatile market.</a:t>
            </a:r>
            <a:endParaRPr sz="1600" dirty="0"/>
          </a:p>
        </p:txBody>
      </p:sp>
    </p:spTree>
    <p:extLst>
      <p:ext uri="{BB962C8B-B14F-4D97-AF65-F5344CB8AC3E}">
        <p14:creationId xmlns:p14="http://schemas.microsoft.com/office/powerpoint/2010/main" val="114608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42"/>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Depository Trust and Clearing Corporation(DTCC)</a:t>
            </a:r>
            <a:endParaRPr dirty="0"/>
          </a:p>
        </p:txBody>
      </p:sp>
      <p:sp>
        <p:nvSpPr>
          <p:cNvPr id="201" name="Google Shape;201;p42"/>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Covid-19 Pandemic is the greatest threat to global financial stability in 2021.”</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5"/>
        <p:cNvGrpSpPr/>
        <p:nvPr/>
      </p:nvGrpSpPr>
      <p:grpSpPr>
        <a:xfrm>
          <a:off x="0" y="0"/>
          <a:ext cx="0" cy="0"/>
          <a:chOff x="0" y="0"/>
          <a:chExt cx="0" cy="0"/>
        </a:xfrm>
      </p:grpSpPr>
      <p:sp>
        <p:nvSpPr>
          <p:cNvPr id="1986" name="Google Shape;1986;p56"/>
          <p:cNvSpPr txBox="1">
            <a:spLocks noGrp="1"/>
          </p:cNvSpPr>
          <p:nvPr>
            <p:ph type="title"/>
          </p:nvPr>
        </p:nvSpPr>
        <p:spPr>
          <a:xfrm>
            <a:off x="1920750" y="1634425"/>
            <a:ext cx="5302500" cy="111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t>114,000,000</a:t>
            </a:r>
            <a:endParaRPr sz="6600" dirty="0"/>
          </a:p>
        </p:txBody>
      </p:sp>
      <p:sp>
        <p:nvSpPr>
          <p:cNvPr id="1987" name="Google Shape;1987;p56"/>
          <p:cNvSpPr txBox="1">
            <a:spLocks noGrp="1"/>
          </p:cNvSpPr>
          <p:nvPr>
            <p:ph type="body" idx="1"/>
          </p:nvPr>
        </p:nvSpPr>
        <p:spPr>
          <a:xfrm>
            <a:off x="2786550" y="3094475"/>
            <a:ext cx="3570900" cy="56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The number of people that lost jobs due to the pandemic in 2020 alone – World Economic Forum</a:t>
            </a:r>
            <a:endParaRPr dirty="0"/>
          </a:p>
        </p:txBody>
      </p:sp>
      <p:cxnSp>
        <p:nvCxnSpPr>
          <p:cNvPr id="1988" name="Google Shape;1988;p56"/>
          <p:cNvCxnSpPr/>
          <p:nvPr/>
        </p:nvCxnSpPr>
        <p:spPr>
          <a:xfrm>
            <a:off x="3190500" y="2845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555493" y="3177750"/>
            <a:ext cx="4252617" cy="10412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Upgrades</a:t>
            </a:r>
            <a:endParaRPr sz="4000" dirty="0"/>
          </a:p>
        </p:txBody>
      </p:sp>
      <p:sp>
        <p:nvSpPr>
          <p:cNvPr id="207" name="Google Shape;207;p43"/>
          <p:cNvSpPr txBox="1">
            <a:spLocks noGrp="1"/>
          </p:cNvSpPr>
          <p:nvPr>
            <p:ph type="title" idx="2"/>
          </p:nvPr>
        </p:nvSpPr>
        <p:spPr>
          <a:xfrm>
            <a:off x="841094"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cxnSp>
        <p:nvCxnSpPr>
          <p:cNvPr id="209" name="Google Shape;209;p43"/>
          <p:cNvCxnSpPr/>
          <p:nvPr/>
        </p:nvCxnSpPr>
        <p:spPr>
          <a:xfrm>
            <a:off x="3403574"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1358110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5"/>
          <p:cNvSpPr txBox="1">
            <a:spLocks noGrp="1"/>
          </p:cNvSpPr>
          <p:nvPr>
            <p:ph type="title" idx="4"/>
          </p:nvPr>
        </p:nvSpPr>
        <p:spPr>
          <a:xfrm>
            <a:off x="765135" y="596800"/>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Possible Improvements</a:t>
            </a:r>
            <a:endParaRPr dirty="0"/>
          </a:p>
        </p:txBody>
      </p:sp>
      <p:cxnSp>
        <p:nvCxnSpPr>
          <p:cNvPr id="222" name="Google Shape;222;p45"/>
          <p:cNvCxnSpPr/>
          <p:nvPr/>
        </p:nvCxnSpPr>
        <p:spPr>
          <a:xfrm>
            <a:off x="897610" y="564043"/>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23" name="Google Shape;223;p45"/>
          <p:cNvSpPr txBox="1">
            <a:spLocks noGrp="1"/>
          </p:cNvSpPr>
          <p:nvPr>
            <p:ph type="title"/>
          </p:nvPr>
        </p:nvSpPr>
        <p:spPr>
          <a:xfrm>
            <a:off x="226168" y="2234575"/>
            <a:ext cx="2783463"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Increased usage of deep learning</a:t>
            </a:r>
            <a:endParaRPr dirty="0"/>
          </a:p>
        </p:txBody>
      </p:sp>
      <p:sp>
        <p:nvSpPr>
          <p:cNvPr id="224" name="Google Shape;224;p45"/>
          <p:cNvSpPr txBox="1">
            <a:spLocks noGrp="1"/>
          </p:cNvSpPr>
          <p:nvPr>
            <p:ph type="subTitle" idx="1"/>
          </p:nvPr>
        </p:nvSpPr>
        <p:spPr>
          <a:xfrm>
            <a:off x="279130" y="2917146"/>
            <a:ext cx="2677538"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Deep learning instead of Prophet for price prediction and to make final recommendations can be implemented.</a:t>
            </a:r>
            <a:endParaRPr dirty="0"/>
          </a:p>
        </p:txBody>
      </p:sp>
      <p:sp>
        <p:nvSpPr>
          <p:cNvPr id="225" name="Google Shape;225;p45"/>
          <p:cNvSpPr txBox="1">
            <a:spLocks noGrp="1"/>
          </p:cNvSpPr>
          <p:nvPr>
            <p:ph type="title" idx="2"/>
          </p:nvPr>
        </p:nvSpPr>
        <p:spPr>
          <a:xfrm>
            <a:off x="3033494" y="2234575"/>
            <a:ext cx="2927262"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Recommendations based on risk appetite</a:t>
            </a:r>
            <a:endParaRPr dirty="0"/>
          </a:p>
        </p:txBody>
      </p:sp>
      <p:sp>
        <p:nvSpPr>
          <p:cNvPr id="226" name="Google Shape;226;p45"/>
          <p:cNvSpPr txBox="1">
            <a:spLocks noGrp="1"/>
          </p:cNvSpPr>
          <p:nvPr>
            <p:ph type="subTitle" idx="3"/>
          </p:nvPr>
        </p:nvSpPr>
        <p:spPr>
          <a:xfrm>
            <a:off x="3208375" y="2917146"/>
            <a:ext cx="25775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Making recommendations to user based on how much risk they are willing to take.</a:t>
            </a:r>
            <a:endParaRPr dirty="0"/>
          </a:p>
        </p:txBody>
      </p:sp>
      <p:cxnSp>
        <p:nvCxnSpPr>
          <p:cNvPr id="227" name="Google Shape;227;p45"/>
          <p:cNvCxnSpPr/>
          <p:nvPr/>
        </p:nvCxnSpPr>
        <p:spPr>
          <a:xfrm>
            <a:off x="1482000" y="28554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28" name="Google Shape;228;p45"/>
          <p:cNvCxnSpPr/>
          <p:nvPr/>
        </p:nvCxnSpPr>
        <p:spPr>
          <a:xfrm>
            <a:off x="4361225" y="28554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0" name="Google Shape;223;p45">
            <a:extLst>
              <a:ext uri="{FF2B5EF4-FFF2-40B4-BE49-F238E27FC236}">
                <a16:creationId xmlns:a16="http://schemas.microsoft.com/office/drawing/2014/main" id="{2CB3F562-0F12-4E5C-8389-D078C8BFA83F}"/>
              </a:ext>
            </a:extLst>
          </p:cNvPr>
          <p:cNvSpPr txBox="1">
            <a:spLocks/>
          </p:cNvSpPr>
          <p:nvPr/>
        </p:nvSpPr>
        <p:spPr>
          <a:xfrm>
            <a:off x="5980588" y="2209781"/>
            <a:ext cx="2623741" cy="548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dirty="0"/>
              <a:t>Capital distribution across the portfolio</a:t>
            </a:r>
          </a:p>
        </p:txBody>
      </p:sp>
      <p:sp>
        <p:nvSpPr>
          <p:cNvPr id="11" name="Google Shape;224;p45">
            <a:extLst>
              <a:ext uri="{FF2B5EF4-FFF2-40B4-BE49-F238E27FC236}">
                <a16:creationId xmlns:a16="http://schemas.microsoft.com/office/drawing/2014/main" id="{737942F8-FA12-44E6-91A7-B57A65A92883}"/>
              </a:ext>
            </a:extLst>
          </p:cNvPr>
          <p:cNvSpPr txBox="1">
            <a:spLocks/>
          </p:cNvSpPr>
          <p:nvPr/>
        </p:nvSpPr>
        <p:spPr>
          <a:xfrm>
            <a:off x="6003708" y="2886134"/>
            <a:ext cx="2577500" cy="1235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9pPr>
          </a:lstStyle>
          <a:p>
            <a:pPr marL="0" indent="0"/>
            <a:r>
              <a:rPr lang="en-US" dirty="0"/>
              <a:t>Making recommendations to user on ways to distribute available capital across the various stocks in their portfolio.</a:t>
            </a:r>
          </a:p>
        </p:txBody>
      </p:sp>
      <p:cxnSp>
        <p:nvCxnSpPr>
          <p:cNvPr id="12" name="Google Shape;227;p45">
            <a:extLst>
              <a:ext uri="{FF2B5EF4-FFF2-40B4-BE49-F238E27FC236}">
                <a16:creationId xmlns:a16="http://schemas.microsoft.com/office/drawing/2014/main" id="{767AC2D2-D420-488F-BD6A-383CCA2478C8}"/>
              </a:ext>
            </a:extLst>
          </p:cNvPr>
          <p:cNvCxnSpPr/>
          <p:nvPr/>
        </p:nvCxnSpPr>
        <p:spPr>
          <a:xfrm>
            <a:off x="7156559" y="2822157"/>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
        <p:cNvGrpSpPr/>
        <p:nvPr/>
      </p:nvGrpSpPr>
      <p:grpSpPr>
        <a:xfrm>
          <a:off x="0" y="0"/>
          <a:ext cx="0" cy="0"/>
          <a:chOff x="0" y="0"/>
          <a:chExt cx="0" cy="0"/>
        </a:xfrm>
      </p:grpSpPr>
      <p:sp>
        <p:nvSpPr>
          <p:cNvPr id="4" name="Google Shape;2159;p68">
            <a:extLst>
              <a:ext uri="{FF2B5EF4-FFF2-40B4-BE49-F238E27FC236}">
                <a16:creationId xmlns:a16="http://schemas.microsoft.com/office/drawing/2014/main" id="{71DD9A9D-F0A3-4E89-92EC-1F73D9497DDF}"/>
              </a:ext>
            </a:extLst>
          </p:cNvPr>
          <p:cNvSpPr txBox="1">
            <a:spLocks/>
          </p:cNvSpPr>
          <p:nvPr/>
        </p:nvSpPr>
        <p:spPr>
          <a:xfrm>
            <a:off x="2532345" y="603210"/>
            <a:ext cx="2869743" cy="59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400"/>
              <a:buFont typeface="Montserrat ExtraBold"/>
              <a:buNone/>
              <a:defRPr sz="2400" b="0" i="0" u="none" strike="noStrike" cap="none">
                <a:solidFill>
                  <a:schemeClr val="accen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r>
              <a:rPr lang="en-IN" dirty="0"/>
              <a:t>THANKS!</a:t>
            </a:r>
          </a:p>
        </p:txBody>
      </p:sp>
      <p:sp>
        <p:nvSpPr>
          <p:cNvPr id="5" name="Google Shape;2160;p68">
            <a:extLst>
              <a:ext uri="{FF2B5EF4-FFF2-40B4-BE49-F238E27FC236}">
                <a16:creationId xmlns:a16="http://schemas.microsoft.com/office/drawing/2014/main" id="{AE3F6253-B1C7-4628-9541-52928A6EBEF3}"/>
              </a:ext>
            </a:extLst>
          </p:cNvPr>
          <p:cNvSpPr txBox="1">
            <a:spLocks/>
          </p:cNvSpPr>
          <p:nvPr/>
        </p:nvSpPr>
        <p:spPr>
          <a:xfrm>
            <a:off x="2469894" y="1545944"/>
            <a:ext cx="4204211" cy="34475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1pPr>
            <a:lvl2pPr marL="914400" marR="0" lvl="1"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2pPr>
            <a:lvl3pPr marL="1371600" marR="0" lvl="2"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3pPr>
            <a:lvl4pPr marL="1828800" marR="0" lvl="3"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4pPr>
            <a:lvl5pPr marL="2286000" marR="0" lvl="4"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5pPr>
            <a:lvl6pPr marL="2743200" marR="0" lvl="5"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6pPr>
            <a:lvl7pPr marL="3200400" marR="0" lvl="6"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7pPr>
            <a:lvl8pPr marL="3657600" marR="0" lvl="7"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8pPr>
            <a:lvl9pPr marL="4114800" marR="0" lvl="8" indent="-330200" algn="l" rtl="0">
              <a:lnSpc>
                <a:spcPct val="100000"/>
              </a:lnSpc>
              <a:spcBef>
                <a:spcPts val="1600"/>
              </a:spcBef>
              <a:spcAft>
                <a:spcPts val="160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9pPr>
          </a:lstStyle>
          <a:p>
            <a:pPr marL="0" indent="0">
              <a:buFont typeface="Montserrat"/>
              <a:buNone/>
            </a:pPr>
            <a:r>
              <a:rPr lang="en-US" dirty="0"/>
              <a:t>Do you have any questions?</a:t>
            </a:r>
          </a:p>
          <a:p>
            <a:pPr marL="0" indent="0">
              <a:buFont typeface="Montserrat"/>
              <a:buNone/>
            </a:pPr>
            <a:endParaRPr lang="en-US" dirty="0"/>
          </a:p>
          <a:p>
            <a:pPr marL="0" indent="0">
              <a:buFont typeface="Montserrat"/>
              <a:buNone/>
            </a:pPr>
            <a:r>
              <a:rPr lang="en-US" sz="1400" dirty="0"/>
              <a:t>Aditya Upadhyay </a:t>
            </a:r>
          </a:p>
          <a:p>
            <a:pPr marL="0" indent="0">
              <a:buFont typeface="Montserrat"/>
              <a:buNone/>
            </a:pPr>
            <a:r>
              <a:rPr lang="en-US" sz="1400" dirty="0"/>
              <a:t>(</a:t>
            </a:r>
            <a:r>
              <a:rPr lang="en-US" sz="1400" dirty="0">
                <a:hlinkClick r:id="rId4"/>
              </a:rPr>
              <a:t>adityaupadhyay1912@gmail.com</a:t>
            </a:r>
            <a:r>
              <a:rPr lang="en-US" sz="1400" dirty="0"/>
              <a:t>)</a:t>
            </a:r>
          </a:p>
          <a:p>
            <a:pPr marL="0" indent="0">
              <a:buFont typeface="Montserrat"/>
              <a:buNone/>
            </a:pPr>
            <a:r>
              <a:rPr lang="en-US" sz="1400" dirty="0"/>
              <a:t>(+91-9108288159)</a:t>
            </a:r>
          </a:p>
          <a:p>
            <a:pPr marL="0" indent="0">
              <a:buFont typeface="Montserrat"/>
              <a:buNone/>
            </a:pPr>
            <a:endParaRPr lang="en-US" sz="1400" dirty="0"/>
          </a:p>
          <a:p>
            <a:pPr marL="0" indent="0">
              <a:buFont typeface="Montserrat"/>
              <a:buNone/>
            </a:pPr>
            <a:r>
              <a:rPr lang="en-US" sz="1400" dirty="0"/>
              <a:t>Dhruv Garg </a:t>
            </a:r>
          </a:p>
          <a:p>
            <a:pPr marL="0" indent="0">
              <a:buFont typeface="Montserrat"/>
              <a:buNone/>
            </a:pPr>
            <a:r>
              <a:rPr lang="en-US" sz="1400" dirty="0"/>
              <a:t>(</a:t>
            </a:r>
            <a:r>
              <a:rPr lang="en-US" sz="1400" dirty="0">
                <a:hlinkClick r:id="rId5"/>
              </a:rPr>
              <a:t>dhruvgarg01@gmail.com</a:t>
            </a:r>
            <a:r>
              <a:rPr lang="en-US" sz="1400" dirty="0"/>
              <a:t>)</a:t>
            </a:r>
          </a:p>
          <a:p>
            <a:pPr marL="0" indent="0">
              <a:buFont typeface="Montserrat"/>
              <a:buNone/>
            </a:pPr>
            <a:r>
              <a:rPr lang="en-US" sz="1400" dirty="0"/>
              <a:t>(+91-9810328030)</a:t>
            </a:r>
          </a:p>
          <a:p>
            <a:pPr marL="0" indent="0">
              <a:buFont typeface="Montserrat"/>
              <a:buNone/>
            </a:pPr>
            <a:endParaRPr lang="en-US" sz="1400" dirty="0"/>
          </a:p>
          <a:p>
            <a:pPr marL="0" indent="0">
              <a:buFont typeface="Montserrat"/>
              <a:buNone/>
            </a:pPr>
            <a:r>
              <a:rPr lang="en-US" sz="1400" dirty="0"/>
              <a:t>Guneet Singh Talwar </a:t>
            </a:r>
          </a:p>
          <a:p>
            <a:pPr marL="0" indent="0">
              <a:buFont typeface="Montserrat"/>
              <a:buNone/>
            </a:pPr>
            <a:r>
              <a:rPr lang="en-US" sz="1400" dirty="0"/>
              <a:t>(</a:t>
            </a:r>
            <a:r>
              <a:rPr lang="en-US" sz="1400" dirty="0">
                <a:hlinkClick r:id="rId6"/>
              </a:rPr>
              <a:t>guneetsinghtalwar@gmail.com</a:t>
            </a:r>
            <a:r>
              <a:rPr lang="en-US" sz="1400" dirty="0"/>
              <a:t>)</a:t>
            </a:r>
          </a:p>
          <a:p>
            <a:pPr marL="0" indent="0">
              <a:buFont typeface="Montserrat"/>
              <a:buNone/>
            </a:pPr>
            <a:r>
              <a:rPr lang="en-US" sz="1400" dirty="0"/>
              <a:t>(+91-9781819293)</a:t>
            </a:r>
          </a:p>
        </p:txBody>
      </p:sp>
      <p:cxnSp>
        <p:nvCxnSpPr>
          <p:cNvPr id="6" name="Google Shape;2161;p68">
            <a:extLst>
              <a:ext uri="{FF2B5EF4-FFF2-40B4-BE49-F238E27FC236}">
                <a16:creationId xmlns:a16="http://schemas.microsoft.com/office/drawing/2014/main" id="{62013EBE-71A7-4C32-A00E-5CB32964484C}"/>
              </a:ext>
            </a:extLst>
          </p:cNvPr>
          <p:cNvCxnSpPr>
            <a:cxnSpLocks/>
          </p:cNvCxnSpPr>
          <p:nvPr/>
        </p:nvCxnSpPr>
        <p:spPr>
          <a:xfrm>
            <a:off x="2620875" y="1331632"/>
            <a:ext cx="2583863"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286421913"/>
      </p:ext>
    </p:extLst>
  </p:cSld>
  <p:clrMapOvr>
    <a:overrideClrMapping bg1="lt1" tx1="dk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572000" y="1128069"/>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Problem Statement</a:t>
            </a:r>
            <a:endParaRPr sz="4000" dirty="0"/>
          </a:p>
        </p:txBody>
      </p:sp>
      <p:sp>
        <p:nvSpPr>
          <p:cNvPr id="195" name="Google Shape;195;p41"/>
          <p:cNvSpPr txBox="1">
            <a:spLocks noGrp="1"/>
          </p:cNvSpPr>
          <p:nvPr>
            <p:ph type="subTitle" idx="1"/>
          </p:nvPr>
        </p:nvSpPr>
        <p:spPr>
          <a:xfrm>
            <a:off x="4176234" y="2120812"/>
            <a:ext cx="4448831"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To help people become financially independent by demystifying trading and the stock market and making them more accesible to people without a formal education in the field.</a:t>
            </a:r>
            <a:endParaRPr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2"/>
        <p:cNvGrpSpPr/>
        <p:nvPr/>
      </p:nvGrpSpPr>
      <p:grpSpPr>
        <a:xfrm>
          <a:off x="0" y="0"/>
          <a:ext cx="0" cy="0"/>
          <a:chOff x="0" y="0"/>
          <a:chExt cx="0" cy="0"/>
        </a:xfrm>
      </p:grpSpPr>
      <p:sp>
        <p:nvSpPr>
          <p:cNvPr id="2003" name="Google Shape;2003;p58"/>
          <p:cNvSpPr txBox="1">
            <a:spLocks noGrp="1"/>
          </p:cNvSpPr>
          <p:nvPr>
            <p:ph type="title"/>
          </p:nvPr>
        </p:nvSpPr>
        <p:spPr>
          <a:xfrm>
            <a:off x="938500" y="602193"/>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a:t>
            </a:r>
            <a:endParaRPr dirty="0"/>
          </a:p>
        </p:txBody>
      </p:sp>
      <p:sp>
        <p:nvSpPr>
          <p:cNvPr id="2004" name="Google Shape;2004;p58"/>
          <p:cNvSpPr txBox="1">
            <a:spLocks noGrp="1"/>
          </p:cNvSpPr>
          <p:nvPr>
            <p:ph type="title" idx="2"/>
          </p:nvPr>
        </p:nvSpPr>
        <p:spPr>
          <a:xfrm>
            <a:off x="898386" y="3052625"/>
            <a:ext cx="16716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Idea</a:t>
            </a:r>
            <a:endParaRPr dirty="0"/>
          </a:p>
        </p:txBody>
      </p:sp>
      <p:sp>
        <p:nvSpPr>
          <p:cNvPr id="2005" name="Google Shape;2005;p58"/>
          <p:cNvSpPr txBox="1">
            <a:spLocks noGrp="1"/>
          </p:cNvSpPr>
          <p:nvPr>
            <p:ph type="subTitle" idx="1"/>
          </p:nvPr>
        </p:nvSpPr>
        <p:spPr>
          <a:xfrm>
            <a:off x="898389" y="3558837"/>
            <a:ext cx="1671600" cy="115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solution to the problem statement.</a:t>
            </a:r>
            <a:endParaRPr dirty="0"/>
          </a:p>
        </p:txBody>
      </p:sp>
      <p:sp>
        <p:nvSpPr>
          <p:cNvPr id="2006" name="Google Shape;2006;p58"/>
          <p:cNvSpPr txBox="1">
            <a:spLocks noGrp="1"/>
          </p:cNvSpPr>
          <p:nvPr>
            <p:ph type="title" idx="3"/>
          </p:nvPr>
        </p:nvSpPr>
        <p:spPr>
          <a:xfrm>
            <a:off x="2790261" y="3052625"/>
            <a:ext cx="16716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Novelty</a:t>
            </a:r>
            <a:endParaRPr dirty="0"/>
          </a:p>
        </p:txBody>
      </p:sp>
      <p:sp>
        <p:nvSpPr>
          <p:cNvPr id="2007" name="Google Shape;2007;p58"/>
          <p:cNvSpPr txBox="1">
            <a:spLocks noGrp="1"/>
          </p:cNvSpPr>
          <p:nvPr>
            <p:ph type="subTitle" idx="4"/>
          </p:nvPr>
        </p:nvSpPr>
        <p:spPr>
          <a:xfrm>
            <a:off x="2790264" y="3558837"/>
            <a:ext cx="1671600" cy="115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Novelty in our approach.</a:t>
            </a:r>
            <a:endParaRPr dirty="0"/>
          </a:p>
        </p:txBody>
      </p:sp>
      <p:sp>
        <p:nvSpPr>
          <p:cNvPr id="2008" name="Google Shape;2008;p58"/>
          <p:cNvSpPr txBox="1">
            <a:spLocks noGrp="1"/>
          </p:cNvSpPr>
          <p:nvPr>
            <p:ph type="title" idx="5"/>
          </p:nvPr>
        </p:nvSpPr>
        <p:spPr>
          <a:xfrm>
            <a:off x="4682136" y="3052625"/>
            <a:ext cx="16716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Target</a:t>
            </a:r>
            <a:endParaRPr dirty="0"/>
          </a:p>
        </p:txBody>
      </p:sp>
      <p:sp>
        <p:nvSpPr>
          <p:cNvPr id="2009" name="Google Shape;2009;p58"/>
          <p:cNvSpPr txBox="1">
            <a:spLocks noGrp="1"/>
          </p:cNvSpPr>
          <p:nvPr>
            <p:ph type="subTitle" idx="6"/>
          </p:nvPr>
        </p:nvSpPr>
        <p:spPr>
          <a:xfrm>
            <a:off x="4682139" y="3558837"/>
            <a:ext cx="1671600" cy="115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aim and target audience. </a:t>
            </a:r>
            <a:endParaRPr dirty="0"/>
          </a:p>
        </p:txBody>
      </p:sp>
      <p:sp>
        <p:nvSpPr>
          <p:cNvPr id="2010" name="Google Shape;2010;p58"/>
          <p:cNvSpPr txBox="1">
            <a:spLocks noGrp="1"/>
          </p:cNvSpPr>
          <p:nvPr>
            <p:ph type="title" idx="7"/>
          </p:nvPr>
        </p:nvSpPr>
        <p:spPr>
          <a:xfrm>
            <a:off x="6574011" y="3052625"/>
            <a:ext cx="16716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Upgrades</a:t>
            </a:r>
            <a:endParaRPr dirty="0"/>
          </a:p>
        </p:txBody>
      </p:sp>
      <p:sp>
        <p:nvSpPr>
          <p:cNvPr id="2011" name="Google Shape;2011;p58"/>
          <p:cNvSpPr txBox="1">
            <a:spLocks noGrp="1"/>
          </p:cNvSpPr>
          <p:nvPr>
            <p:ph type="subTitle" idx="8"/>
          </p:nvPr>
        </p:nvSpPr>
        <p:spPr>
          <a:xfrm>
            <a:off x="6574014" y="3558837"/>
            <a:ext cx="1671600" cy="115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Possible improvements.</a:t>
            </a:r>
            <a:endParaRPr dirty="0"/>
          </a:p>
        </p:txBody>
      </p:sp>
      <p:sp>
        <p:nvSpPr>
          <p:cNvPr id="2012" name="Google Shape;2012;p58"/>
          <p:cNvSpPr/>
          <p:nvPr/>
        </p:nvSpPr>
        <p:spPr>
          <a:xfrm>
            <a:off x="6980431" y="2191362"/>
            <a:ext cx="872400" cy="872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3" name="Google Shape;2013;p58"/>
          <p:cNvSpPr/>
          <p:nvPr/>
        </p:nvSpPr>
        <p:spPr>
          <a:xfrm>
            <a:off x="1297975" y="2191362"/>
            <a:ext cx="872400" cy="872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5070445" y="2191362"/>
            <a:ext cx="872400" cy="872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016" name="Google Shape;2016;p58"/>
          <p:cNvCxnSpPr/>
          <p:nvPr/>
        </p:nvCxnSpPr>
        <p:spPr>
          <a:xfrm>
            <a:off x="1026200" y="571190"/>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017" name="Google Shape;2017;p58"/>
          <p:cNvSpPr/>
          <p:nvPr/>
        </p:nvSpPr>
        <p:spPr>
          <a:xfrm>
            <a:off x="5292776" y="2413914"/>
            <a:ext cx="427722" cy="427305"/>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8" name="Google Shape;2018;p58"/>
          <p:cNvGrpSpPr/>
          <p:nvPr/>
        </p:nvGrpSpPr>
        <p:grpSpPr>
          <a:xfrm>
            <a:off x="3444942" y="2410474"/>
            <a:ext cx="409193" cy="391194"/>
            <a:chOff x="7441465" y="2302860"/>
            <a:chExt cx="342192" cy="327140"/>
          </a:xfrm>
        </p:grpSpPr>
        <p:sp>
          <p:nvSpPr>
            <p:cNvPr id="2019" name="Google Shape;2019;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8"/>
          <p:cNvGrpSpPr/>
          <p:nvPr/>
        </p:nvGrpSpPr>
        <p:grpSpPr>
          <a:xfrm>
            <a:off x="7192604" y="2403941"/>
            <a:ext cx="448077" cy="447242"/>
            <a:chOff x="1421638" y="4125629"/>
            <a:chExt cx="374709" cy="374010"/>
          </a:xfrm>
        </p:grpSpPr>
        <p:sp>
          <p:nvSpPr>
            <p:cNvPr id="2022" name="Google Shape;2022;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58"/>
          <p:cNvGrpSpPr/>
          <p:nvPr/>
        </p:nvGrpSpPr>
        <p:grpSpPr>
          <a:xfrm>
            <a:off x="1528468" y="2407161"/>
            <a:ext cx="411433" cy="440824"/>
            <a:chOff x="4149138" y="4121151"/>
            <a:chExt cx="344065" cy="368644"/>
          </a:xfrm>
        </p:grpSpPr>
        <p:sp>
          <p:nvSpPr>
            <p:cNvPr id="2025" name="Google Shape;2025;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244;p46">
            <a:extLst>
              <a:ext uri="{FF2B5EF4-FFF2-40B4-BE49-F238E27FC236}">
                <a16:creationId xmlns:a16="http://schemas.microsoft.com/office/drawing/2014/main" id="{DB9EE0AD-0C85-41E5-A85D-7F4ED07E3E89}"/>
              </a:ext>
            </a:extLst>
          </p:cNvPr>
          <p:cNvSpPr/>
          <p:nvPr/>
        </p:nvSpPr>
        <p:spPr>
          <a:xfrm>
            <a:off x="3178571" y="2191362"/>
            <a:ext cx="872399" cy="872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7" name="Google Shape;252;p46">
            <a:extLst>
              <a:ext uri="{FF2B5EF4-FFF2-40B4-BE49-F238E27FC236}">
                <a16:creationId xmlns:a16="http://schemas.microsoft.com/office/drawing/2014/main" id="{96C1AA09-9433-4EBF-9C14-86E28FD9D0BC}"/>
              </a:ext>
            </a:extLst>
          </p:cNvPr>
          <p:cNvGrpSpPr/>
          <p:nvPr/>
        </p:nvGrpSpPr>
        <p:grpSpPr>
          <a:xfrm>
            <a:off x="3402892" y="2410474"/>
            <a:ext cx="442673" cy="426992"/>
            <a:chOff x="1284212" y="1963766"/>
            <a:chExt cx="379489" cy="366046"/>
          </a:xfrm>
        </p:grpSpPr>
        <p:sp>
          <p:nvSpPr>
            <p:cNvPr id="38" name="Google Shape;253;p46">
              <a:extLst>
                <a:ext uri="{FF2B5EF4-FFF2-40B4-BE49-F238E27FC236}">
                  <a16:creationId xmlns:a16="http://schemas.microsoft.com/office/drawing/2014/main" id="{0B24748C-BF99-46D2-8A22-90A13280BA49}"/>
                </a:ext>
              </a:extLst>
            </p:cNvPr>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4;p46">
              <a:extLst>
                <a:ext uri="{FF2B5EF4-FFF2-40B4-BE49-F238E27FC236}">
                  <a16:creationId xmlns:a16="http://schemas.microsoft.com/office/drawing/2014/main" id="{D60EBDA2-1C38-448B-AA16-D752758EB5F9}"/>
                </a:ext>
              </a:extLst>
            </p:cNvPr>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2670" y="3177750"/>
            <a:ext cx="3068700" cy="10412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Idea</a:t>
            </a:r>
            <a:endParaRPr sz="4000"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971848" y="906612"/>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Idea</a:t>
            </a:r>
            <a:endParaRPr sz="4000" dirty="0"/>
          </a:p>
        </p:txBody>
      </p:sp>
      <p:sp>
        <p:nvSpPr>
          <p:cNvPr id="195" name="Google Shape;195;p41"/>
          <p:cNvSpPr txBox="1">
            <a:spLocks noGrp="1"/>
          </p:cNvSpPr>
          <p:nvPr>
            <p:ph type="subTitle" idx="1"/>
          </p:nvPr>
        </p:nvSpPr>
        <p:spPr>
          <a:xfrm>
            <a:off x="576083" y="1927050"/>
            <a:ext cx="4448831"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To create a simple financial assistant and portfolio manager that can abstract the complex financial data and present it </a:t>
            </a:r>
            <a:r>
              <a:rPr lang="en-IN" sz="1600" dirty="0"/>
              <a:t>in a simple processed manner along with AI generated recommendations.</a:t>
            </a:r>
            <a:endParaRPr sz="1600" dirty="0"/>
          </a:p>
        </p:txBody>
      </p:sp>
    </p:spTree>
    <p:extLst>
      <p:ext uri="{BB962C8B-B14F-4D97-AF65-F5344CB8AC3E}">
        <p14:creationId xmlns:p14="http://schemas.microsoft.com/office/powerpoint/2010/main" val="2451309154"/>
      </p:ext>
    </p:extLst>
  </p:cSld>
  <p:clrMapOvr>
    <a:overrideClrMapping bg1="lt1" tx1="dk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895768" y="695063"/>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Working</a:t>
            </a:r>
            <a:endParaRPr dirty="0">
              <a:solidFill>
                <a:schemeClr val="accent1"/>
              </a:solidFill>
            </a:endParaRPr>
          </a:p>
        </p:txBody>
      </p:sp>
      <p:sp>
        <p:nvSpPr>
          <p:cNvPr id="215" name="Google Shape;215;p44"/>
          <p:cNvSpPr txBox="1">
            <a:spLocks noGrp="1"/>
          </p:cNvSpPr>
          <p:nvPr>
            <p:ph type="body" idx="1"/>
          </p:nvPr>
        </p:nvSpPr>
        <p:spPr>
          <a:xfrm>
            <a:off x="1895768" y="1734231"/>
            <a:ext cx="4946400" cy="2760900"/>
          </a:xfrm>
          <a:prstGeom prst="rect">
            <a:avLst/>
          </a:prstGeom>
        </p:spPr>
        <p:txBody>
          <a:bodyPr spcFirstLastPara="1" wrap="square" lIns="91425" tIns="91425" rIns="91425" bIns="91425" anchor="t" anchorCtr="0">
            <a:noAutofit/>
          </a:bodyPr>
          <a:lstStyle/>
          <a:p>
            <a:pPr marL="285750" indent="-285750"/>
            <a:r>
              <a:rPr lang="en-US" dirty="0"/>
              <a:t>A website made using HTML, Bootstrap, JavaScript, jQuery and Django. </a:t>
            </a:r>
          </a:p>
          <a:p>
            <a:pPr marL="285750" indent="-285750"/>
            <a:r>
              <a:rPr lang="en-US" dirty="0"/>
              <a:t>Gathers stock quotes, financial details and news articles using APIs. </a:t>
            </a:r>
          </a:p>
          <a:p>
            <a:pPr marL="285750" indent="-285750"/>
            <a:r>
              <a:rPr lang="en-US" dirty="0"/>
              <a:t>Technical and Financial analysis is done on the stock data using various different indicators</a:t>
            </a:r>
          </a:p>
          <a:p>
            <a:pPr marL="285750" indent="-285750"/>
            <a:r>
              <a:rPr lang="en-US" dirty="0"/>
              <a:t>Future prices of stocks are predicted using the Facebook Prophet model.</a:t>
            </a:r>
          </a:p>
        </p:txBody>
      </p:sp>
      <p:cxnSp>
        <p:nvCxnSpPr>
          <p:cNvPr id="216" name="Google Shape;216;p44"/>
          <p:cNvCxnSpPr/>
          <p:nvPr/>
        </p:nvCxnSpPr>
        <p:spPr>
          <a:xfrm>
            <a:off x="1983468" y="664060"/>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overrideClrMapping bg1="lt1" tx1="dk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895762" y="695060"/>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Working Contd.</a:t>
            </a:r>
            <a:endParaRPr dirty="0">
              <a:solidFill>
                <a:schemeClr val="accent1"/>
              </a:solidFill>
            </a:endParaRPr>
          </a:p>
        </p:txBody>
      </p:sp>
      <p:sp>
        <p:nvSpPr>
          <p:cNvPr id="215" name="Google Shape;215;p44"/>
          <p:cNvSpPr txBox="1">
            <a:spLocks noGrp="1"/>
          </p:cNvSpPr>
          <p:nvPr>
            <p:ph type="body" idx="1"/>
          </p:nvPr>
        </p:nvSpPr>
        <p:spPr>
          <a:xfrm>
            <a:off x="1895762" y="1819953"/>
            <a:ext cx="4946400" cy="2051963"/>
          </a:xfrm>
          <a:prstGeom prst="rect">
            <a:avLst/>
          </a:prstGeom>
        </p:spPr>
        <p:txBody>
          <a:bodyPr spcFirstLastPara="1" wrap="square" lIns="91425" tIns="91425" rIns="91425" bIns="91425" anchor="t" anchorCtr="0">
            <a:noAutofit/>
          </a:bodyPr>
          <a:lstStyle/>
          <a:p>
            <a:pPr marL="285750" indent="-285750"/>
            <a:r>
              <a:rPr lang="en-US" dirty="0"/>
              <a:t>On news articles, we have used a fine-tuned BERT transformer model for analyzing their sentiment – whether the news indicates if the stock price will increase or decrease in the future.</a:t>
            </a:r>
          </a:p>
          <a:p>
            <a:pPr marL="285750" indent="-285750"/>
            <a:r>
              <a:rPr lang="en-US" dirty="0"/>
              <a:t>All this information is displayed on our website using interactive and clear charts and used to give recommendations to users to sell/buy/hold stocks.</a:t>
            </a:r>
          </a:p>
        </p:txBody>
      </p:sp>
      <p:cxnSp>
        <p:nvCxnSpPr>
          <p:cNvPr id="216" name="Google Shape;216;p44"/>
          <p:cNvCxnSpPr/>
          <p:nvPr/>
        </p:nvCxnSpPr>
        <p:spPr>
          <a:xfrm>
            <a:off x="1983462" y="664057"/>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582627426"/>
      </p:ext>
    </p:extLst>
  </p:cSld>
  <p:clrMapOvr>
    <a:overrideClrMapping bg1="lt1" tx1="dk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51"/>
        <p:cNvGrpSpPr/>
        <p:nvPr/>
      </p:nvGrpSpPr>
      <p:grpSpPr>
        <a:xfrm>
          <a:off x="0" y="0"/>
          <a:ext cx="0" cy="0"/>
          <a:chOff x="0" y="0"/>
          <a:chExt cx="0" cy="0"/>
        </a:xfrm>
      </p:grpSpPr>
      <p:sp>
        <p:nvSpPr>
          <p:cNvPr id="2052" name="Google Shape;2052;p60"/>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Accuracies of models</a:t>
            </a:r>
            <a:endParaRPr dirty="0"/>
          </a:p>
        </p:txBody>
      </p:sp>
      <p:cxnSp>
        <p:nvCxnSpPr>
          <p:cNvPr id="2053" name="Google Shape;2053;p60"/>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054" name="Google Shape;2054;p60"/>
          <p:cNvSpPr/>
          <p:nvPr/>
        </p:nvSpPr>
        <p:spPr>
          <a:xfrm>
            <a:off x="407193" y="2357438"/>
            <a:ext cx="2335893" cy="225851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0"/>
          <p:cNvSpPr txBox="1">
            <a:spLocks noGrp="1"/>
          </p:cNvSpPr>
          <p:nvPr>
            <p:ph type="title" idx="4294967295"/>
          </p:nvPr>
        </p:nvSpPr>
        <p:spPr>
          <a:xfrm>
            <a:off x="341823" y="2882966"/>
            <a:ext cx="2566452" cy="6546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solidFill>
                  <a:schemeClr val="accent6"/>
                </a:solidFill>
              </a:rPr>
              <a:t>94.7%</a:t>
            </a:r>
            <a:endParaRPr sz="3600" dirty="0">
              <a:solidFill>
                <a:schemeClr val="accent6"/>
              </a:solidFill>
            </a:endParaRPr>
          </a:p>
        </p:txBody>
      </p:sp>
      <p:sp>
        <p:nvSpPr>
          <p:cNvPr id="2056" name="Google Shape;2056;p60"/>
          <p:cNvSpPr txBox="1">
            <a:spLocks noGrp="1"/>
          </p:cNvSpPr>
          <p:nvPr>
            <p:ph type="subTitle" idx="4294967295"/>
          </p:nvPr>
        </p:nvSpPr>
        <p:spPr>
          <a:xfrm>
            <a:off x="871200" y="3537602"/>
            <a:ext cx="1507697" cy="574333"/>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1400" dirty="0">
                <a:solidFill>
                  <a:schemeClr val="accent6"/>
                </a:solidFill>
              </a:rPr>
              <a:t>S</a:t>
            </a:r>
            <a:r>
              <a:rPr lang="en" sz="1400" dirty="0">
                <a:solidFill>
                  <a:schemeClr val="accent6"/>
                </a:solidFill>
              </a:rPr>
              <a:t>entiment analysis - BERT</a:t>
            </a:r>
            <a:endParaRPr sz="1400" dirty="0">
              <a:solidFill>
                <a:schemeClr val="accent6"/>
              </a:solidFill>
            </a:endParaRPr>
          </a:p>
        </p:txBody>
      </p:sp>
      <p:sp>
        <p:nvSpPr>
          <p:cNvPr id="2057" name="Google Shape;2057;p60"/>
          <p:cNvSpPr/>
          <p:nvPr/>
        </p:nvSpPr>
        <p:spPr>
          <a:xfrm>
            <a:off x="3279750" y="1550194"/>
            <a:ext cx="2663850" cy="2640831"/>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0"/>
          <p:cNvSpPr txBox="1">
            <a:spLocks noGrp="1"/>
          </p:cNvSpPr>
          <p:nvPr>
            <p:ph type="title" idx="4294967295"/>
          </p:nvPr>
        </p:nvSpPr>
        <p:spPr>
          <a:xfrm>
            <a:off x="3279750" y="2142823"/>
            <a:ext cx="2663850" cy="7396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solidFill>
                  <a:schemeClr val="accent6"/>
                </a:solidFill>
              </a:rPr>
              <a:t>97.5%</a:t>
            </a:r>
          </a:p>
        </p:txBody>
      </p:sp>
      <p:sp>
        <p:nvSpPr>
          <p:cNvPr id="2059" name="Google Shape;2059;p60"/>
          <p:cNvSpPr txBox="1">
            <a:spLocks noGrp="1"/>
          </p:cNvSpPr>
          <p:nvPr>
            <p:ph type="subTitle" idx="4294967295"/>
          </p:nvPr>
        </p:nvSpPr>
        <p:spPr>
          <a:xfrm>
            <a:off x="3674148" y="2986388"/>
            <a:ext cx="1875054" cy="64894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1400" dirty="0">
                <a:solidFill>
                  <a:schemeClr val="accent6"/>
                </a:solidFill>
              </a:rPr>
              <a:t>Facebook Prophet predictions</a:t>
            </a:r>
          </a:p>
        </p:txBody>
      </p:sp>
      <p:sp>
        <p:nvSpPr>
          <p:cNvPr id="2060" name="Google Shape;2060;p60"/>
          <p:cNvSpPr/>
          <p:nvPr/>
        </p:nvSpPr>
        <p:spPr>
          <a:xfrm>
            <a:off x="6246904" y="569101"/>
            <a:ext cx="2168433" cy="2188381"/>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0"/>
          <p:cNvSpPr txBox="1">
            <a:spLocks noGrp="1"/>
          </p:cNvSpPr>
          <p:nvPr>
            <p:ph type="title" idx="4294967295"/>
          </p:nvPr>
        </p:nvSpPr>
        <p:spPr>
          <a:xfrm>
            <a:off x="5864240" y="893668"/>
            <a:ext cx="3080648" cy="87080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solidFill>
                  <a:schemeClr val="accent6"/>
                </a:solidFill>
              </a:rPr>
              <a:t>79.8%</a:t>
            </a:r>
            <a:endParaRPr sz="3600" dirty="0">
              <a:solidFill>
                <a:schemeClr val="accent6"/>
              </a:solidFill>
            </a:endParaRPr>
          </a:p>
        </p:txBody>
      </p:sp>
      <p:sp>
        <p:nvSpPr>
          <p:cNvPr id="2062" name="Google Shape;2062;p60"/>
          <p:cNvSpPr txBox="1">
            <a:spLocks noGrp="1"/>
          </p:cNvSpPr>
          <p:nvPr>
            <p:ph type="subTitle" idx="4294967295"/>
          </p:nvPr>
        </p:nvSpPr>
        <p:spPr>
          <a:xfrm>
            <a:off x="6397344" y="1522967"/>
            <a:ext cx="1809769" cy="76398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solidFill>
                  <a:schemeClr val="accent6"/>
                </a:solidFill>
              </a:rPr>
              <a:t>Stock recommendation accuracy</a:t>
            </a:r>
            <a:endParaRPr sz="1400" dirty="0">
              <a:solidFill>
                <a:schemeClr val="accent6"/>
              </a:solidFill>
            </a:endParaRPr>
          </a:p>
        </p:txBody>
      </p:sp>
      <p:cxnSp>
        <p:nvCxnSpPr>
          <p:cNvPr id="2063" name="Google Shape;2063;p60"/>
          <p:cNvCxnSpPr>
            <a:cxnSpLocks/>
            <a:stCxn id="2060" idx="0"/>
          </p:cNvCxnSpPr>
          <p:nvPr/>
        </p:nvCxnSpPr>
        <p:spPr>
          <a:xfrm flipV="1">
            <a:off x="7331121" y="-985842"/>
            <a:ext cx="0" cy="1554943"/>
          </a:xfrm>
          <a:prstGeom prst="straightConnector1">
            <a:avLst/>
          </a:prstGeom>
          <a:noFill/>
          <a:ln w="19050" cap="flat" cmpd="sng">
            <a:solidFill>
              <a:schemeClr val="accent3"/>
            </a:solidFill>
            <a:prstDash val="solid"/>
            <a:round/>
            <a:headEnd type="none" w="med" len="med"/>
            <a:tailEnd type="none" w="med" len="med"/>
          </a:ln>
        </p:spPr>
      </p:cxnSp>
      <p:cxnSp>
        <p:nvCxnSpPr>
          <p:cNvPr id="2064" name="Google Shape;2064;p60"/>
          <p:cNvCxnSpPr>
            <a:cxnSpLocks/>
            <a:stCxn id="2057" idx="4"/>
          </p:cNvCxnSpPr>
          <p:nvPr/>
        </p:nvCxnSpPr>
        <p:spPr>
          <a:xfrm>
            <a:off x="4611675" y="4191025"/>
            <a:ext cx="0" cy="1362000"/>
          </a:xfrm>
          <a:prstGeom prst="straightConnector1">
            <a:avLst/>
          </a:prstGeom>
          <a:noFill/>
          <a:ln w="19050" cap="flat" cmpd="sng">
            <a:solidFill>
              <a:schemeClr val="accent1"/>
            </a:solidFill>
            <a:prstDash val="solid"/>
            <a:round/>
            <a:headEnd type="none" w="med" len="med"/>
            <a:tailEnd type="none" w="med" len="med"/>
          </a:ln>
        </p:spPr>
      </p:cxnSp>
      <p:cxnSp>
        <p:nvCxnSpPr>
          <p:cNvPr id="2065" name="Google Shape;2065;p60"/>
          <p:cNvCxnSpPr>
            <a:cxnSpLocks/>
            <a:stCxn id="2054" idx="4"/>
          </p:cNvCxnSpPr>
          <p:nvPr/>
        </p:nvCxnSpPr>
        <p:spPr>
          <a:xfrm flipH="1">
            <a:off x="1566927" y="4615956"/>
            <a:ext cx="8213" cy="937069"/>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88"/>
        <p:cNvGrpSpPr/>
        <p:nvPr/>
      </p:nvGrpSpPr>
      <p:grpSpPr>
        <a:xfrm>
          <a:off x="0" y="0"/>
          <a:ext cx="0" cy="0"/>
          <a:chOff x="0" y="0"/>
          <a:chExt cx="0" cy="0"/>
        </a:xfrm>
      </p:grpSpPr>
      <p:sp>
        <p:nvSpPr>
          <p:cNvPr id="2090" name="Google Shape;2090;p62"/>
          <p:cNvSpPr txBox="1">
            <a:spLocks noGrp="1"/>
          </p:cNvSpPr>
          <p:nvPr>
            <p:ph type="body" idx="2"/>
          </p:nvPr>
        </p:nvSpPr>
        <p:spPr>
          <a:xfrm>
            <a:off x="4619337" y="909600"/>
            <a:ext cx="3468900" cy="3324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Char char="●"/>
            </a:pPr>
            <a:r>
              <a:rPr lang="en-US" sz="1600" dirty="0">
                <a:solidFill>
                  <a:schemeClr val="lt1"/>
                </a:solidFill>
              </a:rPr>
              <a:t>RSI – Relative Strength Index</a:t>
            </a:r>
            <a:endParaRPr sz="1600" dirty="0">
              <a:solidFill>
                <a:schemeClr val="lt1"/>
              </a:solidFill>
            </a:endParaRPr>
          </a:p>
          <a:p>
            <a:pPr marL="457200" lvl="0" indent="-317500" algn="l" rtl="0">
              <a:spcBef>
                <a:spcPts val="1000"/>
              </a:spcBef>
              <a:spcAft>
                <a:spcPts val="0"/>
              </a:spcAft>
              <a:buClr>
                <a:schemeClr val="lt1"/>
              </a:buClr>
              <a:buSzPts val="1400"/>
              <a:buChar char="●"/>
            </a:pPr>
            <a:r>
              <a:rPr lang="en-US" sz="1600" dirty="0">
                <a:solidFill>
                  <a:schemeClr val="lt1"/>
                </a:solidFill>
              </a:rPr>
              <a:t>MACD – Moving Average Convergence Divergence</a:t>
            </a:r>
          </a:p>
          <a:p>
            <a:pPr marL="457200" lvl="0" indent="-317500" algn="l" rtl="0">
              <a:spcBef>
                <a:spcPts val="1000"/>
              </a:spcBef>
              <a:spcAft>
                <a:spcPts val="0"/>
              </a:spcAft>
              <a:buClr>
                <a:schemeClr val="lt1"/>
              </a:buClr>
              <a:buSzPts val="1400"/>
              <a:buChar char="●"/>
            </a:pPr>
            <a:r>
              <a:rPr lang="en-US" sz="1600" dirty="0"/>
              <a:t>EMA – Exponential Moving Average</a:t>
            </a:r>
          </a:p>
          <a:p>
            <a:pPr marL="457200" lvl="0" indent="-317500" algn="l" rtl="0">
              <a:spcBef>
                <a:spcPts val="1000"/>
              </a:spcBef>
              <a:spcAft>
                <a:spcPts val="0"/>
              </a:spcAft>
              <a:buClr>
                <a:schemeClr val="lt1"/>
              </a:buClr>
              <a:buSzPts val="1400"/>
              <a:buChar char="●"/>
            </a:pPr>
            <a:r>
              <a:rPr lang="en-US" sz="1600" dirty="0">
                <a:solidFill>
                  <a:schemeClr val="lt1"/>
                </a:solidFill>
              </a:rPr>
              <a:t>SMA – Simple Moving Average</a:t>
            </a:r>
          </a:p>
          <a:p>
            <a:pPr marL="457200" lvl="0" indent="-317500" algn="l" rtl="0">
              <a:spcBef>
                <a:spcPts val="1000"/>
              </a:spcBef>
              <a:spcAft>
                <a:spcPts val="0"/>
              </a:spcAft>
              <a:buClr>
                <a:schemeClr val="lt1"/>
              </a:buClr>
              <a:buSzPts val="1400"/>
              <a:buChar char="●"/>
            </a:pPr>
            <a:r>
              <a:rPr lang="en-US" sz="1600" dirty="0"/>
              <a:t>OBV – On Balance Volume</a:t>
            </a:r>
          </a:p>
          <a:p>
            <a:pPr marL="457200" lvl="0" indent="-317500" algn="l" rtl="0">
              <a:spcBef>
                <a:spcPts val="1000"/>
              </a:spcBef>
              <a:spcAft>
                <a:spcPts val="0"/>
              </a:spcAft>
              <a:buClr>
                <a:schemeClr val="lt1"/>
              </a:buClr>
              <a:buSzPts val="1400"/>
              <a:buChar char="●"/>
            </a:pPr>
            <a:r>
              <a:rPr lang="en-US" sz="1600" dirty="0">
                <a:solidFill>
                  <a:schemeClr val="lt1"/>
                </a:solidFill>
              </a:rPr>
              <a:t>Pivot Points</a:t>
            </a:r>
          </a:p>
          <a:p>
            <a:pPr marL="457200" lvl="0" indent="-317500" algn="l" rtl="0">
              <a:spcBef>
                <a:spcPts val="1000"/>
              </a:spcBef>
              <a:spcAft>
                <a:spcPts val="0"/>
              </a:spcAft>
              <a:buClr>
                <a:schemeClr val="lt1"/>
              </a:buClr>
              <a:buSzPts val="1400"/>
              <a:buChar char="●"/>
            </a:pPr>
            <a:r>
              <a:rPr lang="en-US" sz="1600" dirty="0"/>
              <a:t>Piotroski Score</a:t>
            </a:r>
            <a:endParaRPr sz="1600" dirty="0">
              <a:solidFill>
                <a:schemeClr val="lt1"/>
              </a:solidFill>
            </a:endParaRPr>
          </a:p>
        </p:txBody>
      </p:sp>
      <p:sp>
        <p:nvSpPr>
          <p:cNvPr id="2091" name="Google Shape;2091;p62"/>
          <p:cNvSpPr txBox="1">
            <a:spLocks noGrp="1"/>
          </p:cNvSpPr>
          <p:nvPr>
            <p:ph type="title"/>
          </p:nvPr>
        </p:nvSpPr>
        <p:spPr>
          <a:xfrm>
            <a:off x="924212" y="623625"/>
            <a:ext cx="32238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Technical and Financial Indicators</a:t>
            </a:r>
            <a:endParaRPr dirty="0"/>
          </a:p>
        </p:txBody>
      </p:sp>
      <p:cxnSp>
        <p:nvCxnSpPr>
          <p:cNvPr id="2092" name="Google Shape;2092;p62"/>
          <p:cNvCxnSpPr/>
          <p:nvPr/>
        </p:nvCxnSpPr>
        <p:spPr>
          <a:xfrm>
            <a:off x="1011912" y="5926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themeOverride>
</file>

<file path=ppt/theme/themeOverride2.xml><?xml version="1.0" encoding="utf-8"?>
<a:themeOverride xmlns:a="http://schemas.openxmlformats.org/drawingml/2006/main">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themeOverride>
</file>

<file path=ppt/theme/themeOverride3.xml><?xml version="1.0" encoding="utf-8"?>
<a:themeOverride xmlns:a="http://schemas.openxmlformats.org/drawingml/2006/main">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themeOverride>
</file>

<file path=ppt/theme/themeOverride4.xml><?xml version="1.0" encoding="utf-8"?>
<a:themeOverride xmlns:a="http://schemas.openxmlformats.org/drawingml/2006/main">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themeOverride>
</file>

<file path=docProps/app.xml><?xml version="1.0" encoding="utf-8"?>
<Properties xmlns="http://schemas.openxmlformats.org/officeDocument/2006/extended-properties" xmlns:vt="http://schemas.openxmlformats.org/officeDocument/2006/docPropsVTypes">
  <Template/>
  <TotalTime>104</TotalTime>
  <Words>614</Words>
  <Application>Microsoft Office PowerPoint</Application>
  <PresentationFormat>On-screen Show (16:9)</PresentationFormat>
  <Paragraphs>89</Paragraphs>
  <Slides>19</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Montserrat</vt:lpstr>
      <vt:lpstr>Arial</vt:lpstr>
      <vt:lpstr>Montserrat ExtraBold</vt:lpstr>
      <vt:lpstr>Futuristic Background by Slidesgo</vt:lpstr>
      <vt:lpstr>Financely</vt:lpstr>
      <vt:lpstr>Problem Statement</vt:lpstr>
      <vt:lpstr>Contents</vt:lpstr>
      <vt:lpstr>Idea</vt:lpstr>
      <vt:lpstr>Idea</vt:lpstr>
      <vt:lpstr>Working</vt:lpstr>
      <vt:lpstr>Working Contd.</vt:lpstr>
      <vt:lpstr>Accuracies of models</vt:lpstr>
      <vt:lpstr>Technical and Financial Indicators</vt:lpstr>
      <vt:lpstr>Frameworks and APIs used</vt:lpstr>
      <vt:lpstr>Novelty</vt:lpstr>
      <vt:lpstr>Novelty</vt:lpstr>
      <vt:lpstr>Target</vt:lpstr>
      <vt:lpstr>Target</vt:lpstr>
      <vt:lpstr>“The Covid-19 Pandemic is the greatest threat to global financial stability in 2021.”</vt:lpstr>
      <vt:lpstr>114,000,000</vt:lpstr>
      <vt:lpstr>Upgrades</vt:lpstr>
      <vt:lpstr>Possible Improvements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Financely</dc:title>
  <cp:lastModifiedBy>Dhruv Garg</cp:lastModifiedBy>
  <cp:revision>51</cp:revision>
  <dcterms:modified xsi:type="dcterms:W3CDTF">2021-05-29T20:45:57Z</dcterms:modified>
</cp:coreProperties>
</file>